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62" r:id="rId5"/>
    <p:sldId id="263" r:id="rId6"/>
    <p:sldId id="259" r:id="rId7"/>
    <p:sldId id="260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248" autoAdjust="0"/>
    <p:restoredTop sz="94660"/>
  </p:normalViewPr>
  <p:slideViewPr>
    <p:cSldViewPr>
      <p:cViewPr varScale="1">
        <p:scale>
          <a:sx n="91" d="100"/>
          <a:sy n="91" d="100"/>
        </p:scale>
        <p:origin x="-13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Scientific Method</a:t>
            </a:r>
          </a:p>
          <a:p>
            <a:pPr lvl="1"/>
            <a:r>
              <a:rPr lang="en-US" dirty="0" smtClean="0"/>
              <a:t>Used for experimentation</a:t>
            </a:r>
          </a:p>
          <a:p>
            <a:endParaRPr lang="en-US" dirty="0" smtClean="0"/>
          </a:p>
          <a:p>
            <a:r>
              <a:rPr lang="en-US" dirty="0" smtClean="0"/>
              <a:t>Graphing</a:t>
            </a:r>
          </a:p>
          <a:p>
            <a:pPr lvl="1"/>
            <a:r>
              <a:rPr lang="en-US" dirty="0" smtClean="0"/>
              <a:t>Visualizing data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Metric System</a:t>
            </a:r>
          </a:p>
          <a:p>
            <a:pPr marL="782638" lvl="1" indent="-285750">
              <a:buClr>
                <a:srgbClr val="FF66FF"/>
              </a:buClr>
              <a:buSzPct val="100000"/>
              <a:buFont typeface="Times New Roman" charset="0"/>
              <a:buChar char="–"/>
            </a:pPr>
            <a:r>
              <a:rPr lang="en-US" dirty="0" smtClean="0">
                <a:solidFill>
                  <a:srgbClr val="FF66FF"/>
                </a:solidFill>
              </a:rPr>
              <a:t>meter</a:t>
            </a:r>
            <a:r>
              <a:rPr lang="en-US" dirty="0" smtClean="0"/>
              <a:t> –length</a:t>
            </a:r>
          </a:p>
          <a:p>
            <a:pPr marL="782638" lvl="1" indent="-285750">
              <a:buClr>
                <a:srgbClr val="FF66FF"/>
              </a:buClr>
              <a:buSzPct val="100000"/>
              <a:buFont typeface="Times New Roman" charset="0"/>
              <a:buChar char="–"/>
            </a:pPr>
            <a:r>
              <a:rPr lang="en-US" dirty="0" smtClean="0">
                <a:solidFill>
                  <a:srgbClr val="FF66FF"/>
                </a:solidFill>
              </a:rPr>
              <a:t>liter</a:t>
            </a:r>
            <a:r>
              <a:rPr lang="en-US" dirty="0" smtClean="0"/>
              <a:t> – volume</a:t>
            </a:r>
          </a:p>
          <a:p>
            <a:pPr marL="782638" lvl="1" indent="-285750">
              <a:buClr>
                <a:srgbClr val="FF66FF"/>
              </a:buClr>
              <a:buSzPct val="100000"/>
              <a:buFont typeface="Times New Roman" charset="0"/>
              <a:buChar char="–"/>
            </a:pPr>
            <a:r>
              <a:rPr lang="en-US" dirty="0" smtClean="0">
                <a:solidFill>
                  <a:srgbClr val="FF66FF"/>
                </a:solidFill>
              </a:rPr>
              <a:t>gram</a:t>
            </a:r>
            <a:r>
              <a:rPr lang="en-US" dirty="0" smtClean="0"/>
              <a:t> – mass</a:t>
            </a:r>
          </a:p>
          <a:p>
            <a:pPr marL="782638" lvl="1" indent="-285750">
              <a:buClr>
                <a:srgbClr val="FF66FF"/>
              </a:buClr>
              <a:buSzPct val="100000"/>
              <a:buFont typeface="Times New Roman" charset="0"/>
              <a:buChar char="–"/>
            </a:pPr>
            <a:r>
              <a:rPr lang="en-US" dirty="0" smtClean="0">
                <a:solidFill>
                  <a:srgbClr val="FF66FF"/>
                </a:solidFill>
              </a:rPr>
              <a:t>temperature </a:t>
            </a:r>
            <a:r>
              <a:rPr lang="en-US" dirty="0" smtClean="0"/>
              <a:t>– Celsius, Fahrenheit, Kelvin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Tools of Science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big bang theory scie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3889775" cy="2626527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 Bold" charset="0"/>
                <a:sym typeface="Times New Roman Bold" charset="0"/>
              </a:rPr>
              <a:t>A</a:t>
            </a:r>
            <a:r>
              <a:rPr lang="en-US" dirty="0" smtClean="0">
                <a:solidFill>
                  <a:srgbClr val="800080"/>
                </a:solidFill>
                <a:cs typeface="Times New Roman Bold" charset="0"/>
                <a:sym typeface="Times New Roman Bold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Times New Roman Bold" charset="0"/>
                <a:sym typeface="Times New Roman Bold" charset="0"/>
              </a:rPr>
              <a:t>hypothesis</a:t>
            </a:r>
            <a:r>
              <a:rPr lang="en-US" dirty="0" smtClean="0">
                <a:solidFill>
                  <a:srgbClr val="800080"/>
                </a:solidFill>
                <a:cs typeface="Times New Roman Bold" charset="0"/>
                <a:sym typeface="Times New Roman Bold" charset="0"/>
              </a:rPr>
              <a:t> </a:t>
            </a:r>
            <a:r>
              <a:rPr lang="en-US" dirty="0" smtClean="0">
                <a:cs typeface="Times New Roman Bold" charset="0"/>
                <a:sym typeface="Times New Roman Bold" charset="0"/>
              </a:rPr>
              <a:t>that is supported by many separate experiments over a long period of time is known as a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 Bold" charset="0"/>
                <a:sym typeface="Times New Roman Bold" charset="0"/>
              </a:rPr>
              <a:t>theory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Times New Roman Bold" charset="0"/>
              </a:rPr>
              <a:t>Examples: 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Times New Roman Bold" charset="0"/>
              </a:rPr>
              <a:t>Theory of Evolution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Times New Roman Bold" charset="0"/>
              </a:rPr>
              <a:t>Big Bang Theory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 Theories Develop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theory of evolu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114800"/>
            <a:ext cx="4572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296362"/>
          </a:xfrm>
        </p:spPr>
        <p:txBody>
          <a:bodyPr/>
          <a:lstStyle/>
          <a:p>
            <a:pPr algn="ctr"/>
            <a:r>
              <a:rPr lang="en-US" dirty="0" smtClean="0"/>
              <a:t>The Scientific Method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133600"/>
            <a:ext cx="5918200" cy="424497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State the problem in the form of a question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Research and gather information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Form a prediction and present a hypothesis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Test the hypothesis with a controlled experiment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Gather and analyze data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Draw conclusions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/>
              <a:t>Do your results match your hypothesis?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for Scientific Method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reach logically-valid conclusions</a:t>
            </a:r>
          </a:p>
          <a:p>
            <a:pPr lvl="1"/>
            <a:r>
              <a:rPr lang="en-US" dirty="0" smtClean="0"/>
              <a:t>Two schools of reasoning</a:t>
            </a:r>
          </a:p>
          <a:p>
            <a:pPr lvl="2"/>
            <a:r>
              <a:rPr lang="en-US" dirty="0" smtClean="0"/>
              <a:t>Deductive vs. Inductive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Deductive</a:t>
            </a:r>
            <a:r>
              <a:rPr lang="en-US" dirty="0" smtClean="0"/>
              <a:t> reasoning involves applying generalized theories to specific situations</a:t>
            </a:r>
          </a:p>
          <a:p>
            <a:pPr lvl="1"/>
            <a:r>
              <a:rPr lang="en-US" dirty="0" smtClean="0"/>
              <a:t>Example: “All grandfathers are old men (generally the case, with few exceptions). Harold is old (observation). Therefore, Harold is a grandfather (inference).”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Scientific Method?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Inductive</a:t>
            </a:r>
            <a:r>
              <a:rPr lang="en-US" dirty="0" smtClean="0"/>
              <a:t> reasoning makes broad generalizations from specific observations, basically the reverse of deductive </a:t>
            </a:r>
            <a:r>
              <a:rPr lang="en-US" dirty="0" smtClean="0"/>
              <a:t>reasoning</a:t>
            </a:r>
          </a:p>
          <a:p>
            <a:pPr lvl="1"/>
            <a:r>
              <a:rPr lang="en-US" dirty="0" smtClean="0"/>
              <a:t>Example</a:t>
            </a:r>
            <a:r>
              <a:rPr lang="en-US" dirty="0" smtClean="0"/>
              <a:t>: </a:t>
            </a:r>
            <a:r>
              <a:rPr lang="en-US" dirty="0" smtClean="0"/>
              <a:t>“The </a:t>
            </a:r>
            <a:r>
              <a:rPr lang="en-US" dirty="0" smtClean="0"/>
              <a:t>coin I pulled from the bag is a penny (observation). The 2nd coin is a penny (same). A third coin from the bag is also a penny (same). Therefore, all the coins in the bag are pennies (inductive inference</a:t>
            </a:r>
            <a:r>
              <a:rPr lang="en-US" dirty="0" smtClean="0"/>
              <a:t>).”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098" name="Picture 2" descr="Image result for wrong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429000"/>
            <a:ext cx="5486400" cy="3146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groups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Control</a:t>
            </a:r>
            <a:r>
              <a:rPr lang="en-US" dirty="0" smtClean="0"/>
              <a:t> – all conditions are kept the same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Experimental</a:t>
            </a:r>
            <a:r>
              <a:rPr lang="en-US" dirty="0" smtClean="0"/>
              <a:t> – all conditions kept the same except for the variable being tested</a:t>
            </a:r>
          </a:p>
          <a:p>
            <a:pPr lvl="2"/>
            <a:r>
              <a:rPr lang="en-US" b="1" i="1" dirty="0" smtClean="0"/>
              <a:t>Only one can be tested at a time</a:t>
            </a:r>
            <a:endParaRPr lang="en-US" dirty="0" smtClean="0"/>
          </a:p>
          <a:p>
            <a:endParaRPr lang="en-US" b="1" i="1" dirty="0" smtClean="0"/>
          </a:p>
          <a:p>
            <a:r>
              <a:rPr lang="en-US" dirty="0" smtClean="0"/>
              <a:t>The condition that is changed is the </a:t>
            </a:r>
            <a:r>
              <a:rPr lang="en-US" dirty="0" smtClean="0">
                <a:solidFill>
                  <a:srgbClr val="FF0000"/>
                </a:solidFill>
              </a:rPr>
              <a:t>independent variable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condition that results from changing the independent variable is the </a:t>
            </a:r>
            <a:r>
              <a:rPr lang="en-US" dirty="0" smtClean="0">
                <a:solidFill>
                  <a:srgbClr val="FF0000"/>
                </a:solidFill>
              </a:rPr>
              <a:t>dependent variable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Experiment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Mario studied how far room temperature water would spurt out of a plastic milk carton when 5mm. holes were punched at different heights from the bottom of the container. </a:t>
            </a:r>
          </a:p>
          <a:p>
            <a:endParaRPr lang="en-US" dirty="0" smtClean="0"/>
          </a:p>
          <a:p>
            <a:r>
              <a:rPr lang="en-US" dirty="0" smtClean="0"/>
              <a:t>A math teacher wanted to know if listening to music while studying would increase test scores.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H01_04e_st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33400"/>
            <a:ext cx="5610225" cy="540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81000" y="914400"/>
            <a:ext cx="3048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What Could Happen: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Option 1: the data does support the hypothesis.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In “good science”, researchers always repeat their experiments to make sure that the results are consistent.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H01_04e_st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5610225" cy="540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5848350" y="722313"/>
            <a:ext cx="3048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What Also Could Happen: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Option 2: the data does NOT support the hypothesis.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Often </a:t>
            </a:r>
            <a:r>
              <a:rPr lang="en-US" altLang="en-US" dirty="0">
                <a:solidFill>
                  <a:srgbClr val="000000"/>
                </a:solidFill>
              </a:rPr>
              <a:t>the case in experimentation…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Researchers usually fail to reach a credible claim the first time and must repeatedly revise their plans.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391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Tools of Science</vt:lpstr>
      <vt:lpstr>The Scientific Method</vt:lpstr>
      <vt:lpstr>Steps for Scientific Method</vt:lpstr>
      <vt:lpstr>Why Scientific Method?</vt:lpstr>
      <vt:lpstr>Slide 5</vt:lpstr>
      <vt:lpstr>The Experiment</vt:lpstr>
      <vt:lpstr>Examples</vt:lpstr>
      <vt:lpstr>Slide 8</vt:lpstr>
      <vt:lpstr>Slide 9</vt:lpstr>
      <vt:lpstr>How Theories Develop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of Science</dc:title>
  <dc:creator>Rick Chiang</dc:creator>
  <cp:lastModifiedBy>DELL</cp:lastModifiedBy>
  <cp:revision>13</cp:revision>
  <dcterms:created xsi:type="dcterms:W3CDTF">2006-08-16T00:00:00Z</dcterms:created>
  <dcterms:modified xsi:type="dcterms:W3CDTF">2018-07-25T06:58:39Z</dcterms:modified>
</cp:coreProperties>
</file>